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38"/>
  </p:notesMasterIdLst>
  <p:handoutMasterIdLst>
    <p:handoutMasterId r:id="rId39"/>
  </p:handoutMasterIdLst>
  <p:sldIdLst>
    <p:sldId id="375" r:id="rId2"/>
    <p:sldId id="259" r:id="rId3"/>
    <p:sldId id="272" r:id="rId4"/>
    <p:sldId id="273" r:id="rId5"/>
    <p:sldId id="336" r:id="rId6"/>
    <p:sldId id="346" r:id="rId7"/>
    <p:sldId id="345" r:id="rId8"/>
    <p:sldId id="347" r:id="rId9"/>
    <p:sldId id="343" r:id="rId10"/>
    <p:sldId id="337" r:id="rId11"/>
    <p:sldId id="350" r:id="rId12"/>
    <p:sldId id="351" r:id="rId13"/>
    <p:sldId id="338" r:id="rId14"/>
    <p:sldId id="356" r:id="rId15"/>
    <p:sldId id="339" r:id="rId16"/>
    <p:sldId id="341" r:id="rId17"/>
    <p:sldId id="340" r:id="rId18"/>
    <p:sldId id="361" r:id="rId19"/>
    <p:sldId id="362" r:id="rId20"/>
    <p:sldId id="365" r:id="rId21"/>
    <p:sldId id="364" r:id="rId22"/>
    <p:sldId id="366" r:id="rId23"/>
    <p:sldId id="370" r:id="rId24"/>
    <p:sldId id="368" r:id="rId25"/>
    <p:sldId id="369" r:id="rId26"/>
    <p:sldId id="371" r:id="rId27"/>
    <p:sldId id="355" r:id="rId28"/>
    <p:sldId id="357" r:id="rId29"/>
    <p:sldId id="372" r:id="rId30"/>
    <p:sldId id="358" r:id="rId31"/>
    <p:sldId id="373" r:id="rId32"/>
    <p:sldId id="359" r:id="rId33"/>
    <p:sldId id="349" r:id="rId34"/>
    <p:sldId id="354" r:id="rId35"/>
    <p:sldId id="270" r:id="rId36"/>
    <p:sldId id="374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CC"/>
    <a:srgbClr val="009900"/>
    <a:srgbClr val="FF6600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4" autoAdjust="0"/>
    <p:restoredTop sz="94361" autoAdjust="0"/>
  </p:normalViewPr>
  <p:slideViewPr>
    <p:cSldViewPr snapToGrid="0">
      <p:cViewPr varScale="1">
        <p:scale>
          <a:sx n="77" d="100"/>
          <a:sy n="77" d="100"/>
        </p:scale>
        <p:origin x="16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75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FB1DC4-076A-4F9C-8341-8091C0148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6261CC-043C-433D-944D-4407B73B9F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02696-6FB3-492C-A128-11E02F4A331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5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1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9143984" cy="585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3341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87400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N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-19734"/>
            <a:ext cx="9143968" cy="5852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913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6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txStyles>
    <p:titleStyle>
      <a:lvl1pPr algn="ctr" defTabSz="684525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Verdana" panose="020B0604030504040204" pitchFamily="34" charset="0"/>
          <a:ea typeface="+mj-ea"/>
          <a:cs typeface="+mj-cs"/>
        </a:defRPr>
      </a:lvl1pPr>
      <a:lvl2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2pPr>
      <a:lvl3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3pPr>
      <a:lvl4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4pPr>
      <a:lvl5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5pPr>
      <a:lvl6pPr marL="342857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6pPr>
      <a:lvl7pPr marL="685715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7pPr>
      <a:lvl8pPr marL="1028573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8pPr>
      <a:lvl9pPr marL="1371430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255955" indent="-255955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55952" indent="-213097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855955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198810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541666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1885668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6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3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27000" y="2431973"/>
            <a:ext cx="9385300" cy="1994054"/>
          </a:xfrm>
          <a:prstGeom prst="rect">
            <a:avLst/>
          </a:prstGeom>
          <a:solidFill>
            <a:schemeClr val="tx1">
              <a:alpha val="20000"/>
            </a:schemeClr>
          </a:solidFill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lang="en-US" altLang="en-US" sz="135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778328" y="2671701"/>
            <a:ext cx="758734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MA2012 INTRODUCTION TO MECHATRONICS SYSTEMS DESIGN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Lecture 1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 Ang Wei Tech</a:t>
            </a:r>
            <a:endParaRPr lang="en-US" altLang="en-US" sz="1400" b="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928" y="5973054"/>
            <a:ext cx="79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College of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School of Mechanical and Aerospace Engineering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F24D13-CE91-415F-94A0-513825A2A057}"/>
              </a:ext>
            </a:extLst>
          </p:cNvPr>
          <p:cNvGrpSpPr/>
          <p:nvPr/>
        </p:nvGrpSpPr>
        <p:grpSpPr>
          <a:xfrm>
            <a:off x="0" y="587834"/>
            <a:ext cx="9144000" cy="1436914"/>
            <a:chOff x="0" y="223933"/>
            <a:chExt cx="9144000" cy="14369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5E501D-11BD-4AF4-B6DB-2FCF6E813565}"/>
                </a:ext>
              </a:extLst>
            </p:cNvPr>
            <p:cNvSpPr/>
            <p:nvPr/>
          </p:nvSpPr>
          <p:spPr>
            <a:xfrm>
              <a:off x="0" y="223933"/>
              <a:ext cx="9144000" cy="1436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NTU logo | Artefakts">
              <a:extLst>
                <a:ext uri="{FF2B5EF4-FFF2-40B4-BE49-F238E27FC236}">
                  <a16:creationId xmlns:a16="http://schemas.microsoft.com/office/drawing/2014/main" id="{72E289A2-128B-4E23-A71C-EC361A52D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925" y="229710"/>
              <a:ext cx="39814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8580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COMPONENTS</a:t>
            </a:r>
            <a:endParaRPr lang="en-SG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9" y="887027"/>
            <a:ext cx="7767974" cy="425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COMPONENTS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Mechanical system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257175" y="1085851"/>
            <a:ext cx="8582025" cy="2981324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sz="1800" dirty="0"/>
              <a:t>Actuators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Motors (AC, DC, Stepper, Servo, Voice Coils, etc.)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Hydraulics, Pneumatics, Solenoids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Piezoelectric, other smart materials 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Others: Heating/Cooling elements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41" y="4283507"/>
            <a:ext cx="1978318" cy="1710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6" y="4283507"/>
            <a:ext cx="2565858" cy="1710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49" y="4283507"/>
            <a:ext cx="1694547" cy="17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1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COMPONENTS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Mechanical system</a:t>
            </a: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257175" y="1041917"/>
            <a:ext cx="8610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sz="1800" dirty="0"/>
              <a:t>Sensors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Switches: ON/OFF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Potentiometer, Encoder: Position or displacement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Inertial Sensors: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Accelerometer: Acceleration; Rate Gyroscope: Angular velocity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Thermocouple: Temperature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Strain gage: Deflection</a:t>
            </a:r>
          </a:p>
          <a:p>
            <a:pPr lvl="2">
              <a:lnSpc>
                <a:spcPct val="200000"/>
              </a:lnSpc>
            </a:pPr>
            <a:r>
              <a:rPr lang="en-US" sz="1700" dirty="0" err="1"/>
              <a:t>Photoelectrics</a:t>
            </a:r>
            <a:r>
              <a:rPr lang="en-US" sz="1700" dirty="0"/>
              <a:t>: Light intensity</a:t>
            </a:r>
          </a:p>
        </p:txBody>
      </p:sp>
    </p:spTree>
    <p:extLst>
      <p:ext uri="{BB962C8B-B14F-4D97-AF65-F5344CB8AC3E}">
        <p14:creationId xmlns:p14="http://schemas.microsoft.com/office/powerpoint/2010/main" val="120392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COMPONENTS</a:t>
            </a:r>
            <a:endParaRPr lang="en-SG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Mechanical system</a:t>
            </a:r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247650" y="1217616"/>
            <a:ext cx="8639175" cy="423789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System model, e.g. 1</a:t>
            </a:r>
            <a:r>
              <a:rPr lang="en-US" sz="1800" baseline="30000" dirty="0"/>
              <a:t>st</a:t>
            </a:r>
            <a:r>
              <a:rPr lang="en-US" sz="1800" dirty="0"/>
              <a:t> or 2</a:t>
            </a:r>
            <a:r>
              <a:rPr lang="en-US" sz="1800" baseline="30000" dirty="0"/>
              <a:t>nd</a:t>
            </a:r>
            <a:r>
              <a:rPr lang="en-US" sz="1800" dirty="0"/>
              <a:t> order system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0907" y="2389033"/>
            <a:ext cx="127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5731452" y="2389033"/>
            <a:ext cx="127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</a:t>
            </a:r>
            <a:endParaRPr lang="en-SG" dirty="0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35" y="2876540"/>
            <a:ext cx="411956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587664"/>
              </p:ext>
            </p:extLst>
          </p:nvPr>
        </p:nvGraphicFramePr>
        <p:xfrm>
          <a:off x="6116638" y="5140325"/>
          <a:ext cx="208121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54080" imgH="177480" progId="Equation.3">
                  <p:embed/>
                </p:oleObj>
              </mc:Choice>
              <mc:Fallback>
                <p:oleObj name="Equation" r:id="rId3" imgW="10540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6638" y="5140325"/>
                        <a:ext cx="2081212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7"/>
          <p:cNvPicPr>
            <a:picLocks noChangeAspect="1" noChangeArrowheads="1"/>
          </p:cNvPicPr>
          <p:nvPr/>
        </p:nvPicPr>
        <p:blipFill rotWithShape="1">
          <a:blip r:embed="rId5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36" b="78154"/>
          <a:stretch/>
        </p:blipFill>
        <p:spPr bwMode="auto">
          <a:xfrm>
            <a:off x="1208088" y="5097684"/>
            <a:ext cx="1877146" cy="64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11" y="2852030"/>
            <a:ext cx="33909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25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COMPONENTS</a:t>
            </a:r>
            <a:endParaRPr lang="en-SG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Mechanical system</a:t>
            </a:r>
          </a:p>
          <a:p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257176" y="1208259"/>
            <a:ext cx="5326750" cy="43377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Static &amp; Dynamic responses </a:t>
            </a:r>
            <a:endParaRPr lang="en-SG" sz="1800" dirty="0"/>
          </a:p>
        </p:txBody>
      </p:sp>
      <p:grpSp>
        <p:nvGrpSpPr>
          <p:cNvPr id="24" name="Group 16"/>
          <p:cNvGrpSpPr>
            <a:grpSpLocks/>
          </p:cNvGrpSpPr>
          <p:nvPr/>
        </p:nvGrpSpPr>
        <p:grpSpPr bwMode="auto">
          <a:xfrm>
            <a:off x="1141268" y="3881339"/>
            <a:ext cx="3061854" cy="2416720"/>
            <a:chOff x="410780" y="2862111"/>
            <a:chExt cx="4392574" cy="3236912"/>
          </a:xfrm>
        </p:grpSpPr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2" cstate="print">
              <a:lum bright="-1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780" y="2862111"/>
              <a:ext cx="4357687" cy="323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848926" y="3360586"/>
              <a:ext cx="3579781" cy="2290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5400000">
              <a:off x="-335349" y="4500411"/>
              <a:ext cx="23241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26701" y="3338361"/>
              <a:ext cx="347024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4560469" y="5883123"/>
              <a:ext cx="242885" cy="187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 cstate="print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19" y="1103501"/>
            <a:ext cx="2909311" cy="216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4" cstate="print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74" y="3686341"/>
            <a:ext cx="2868756" cy="260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359236" y="935969"/>
            <a:ext cx="127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  <a:endParaRPr lang="en-SG" dirty="0"/>
          </a:p>
        </p:txBody>
      </p:sp>
      <p:sp>
        <p:nvSpPr>
          <p:cNvPr id="33" name="TextBox 32"/>
          <p:cNvSpPr txBox="1"/>
          <p:nvPr/>
        </p:nvSpPr>
        <p:spPr>
          <a:xfrm>
            <a:off x="7079672" y="3968324"/>
            <a:ext cx="127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</a:t>
            </a:r>
            <a:endParaRPr lang="en-SG" dirty="0"/>
          </a:p>
        </p:txBody>
      </p:sp>
      <p:sp>
        <p:nvSpPr>
          <p:cNvPr id="34" name="TextBox 33"/>
          <p:cNvSpPr txBox="1"/>
          <p:nvPr/>
        </p:nvSpPr>
        <p:spPr>
          <a:xfrm>
            <a:off x="1658856" y="3686341"/>
            <a:ext cx="174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response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4512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COMPONENTS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Input signal conditioning and interfacing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7175" y="1057276"/>
            <a:ext cx="862965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sz="1800" dirty="0"/>
              <a:t>Discrete circuits – circuits made up of discrete components (e.g. resistors, capacitors, etc.)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Amplifiers – to amplifier signal to improve signal to noise ratio (SNR)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Filters – to get rid out unwanted signal contents, e.g. </a:t>
            </a:r>
            <a:r>
              <a:rPr lang="en-US" sz="1800" dirty="0" err="1"/>
              <a:t>highpass</a:t>
            </a:r>
            <a:r>
              <a:rPr lang="en-US" sz="1800" dirty="0"/>
              <a:t>, </a:t>
            </a:r>
            <a:r>
              <a:rPr lang="en-US" sz="1800" dirty="0" err="1"/>
              <a:t>lowpass</a:t>
            </a:r>
            <a:r>
              <a:rPr lang="en-US" sz="1800" dirty="0"/>
              <a:t>, </a:t>
            </a:r>
            <a:r>
              <a:rPr lang="en-US" sz="1800" dirty="0" err="1"/>
              <a:t>bandpass</a:t>
            </a:r>
            <a:r>
              <a:rPr lang="en-US" sz="1800" dirty="0"/>
              <a:t>, </a:t>
            </a:r>
            <a:r>
              <a:rPr lang="en-US" sz="1800" dirty="0" err="1"/>
              <a:t>bandstop</a:t>
            </a:r>
            <a:r>
              <a:rPr lang="en-US" sz="1800" dirty="0"/>
              <a:t>, etc.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Analog-to-Digital Converter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57559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COMPONENTS</a:t>
            </a:r>
            <a:endParaRPr lang="en-SG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Output signal conditioning and interfacing</a:t>
            </a:r>
          </a:p>
          <a:p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81596" y="1202787"/>
            <a:ext cx="8409979" cy="4286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Filters, Op-amps, Digital-Analog Converter (DAC), etc.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514" y="2769637"/>
            <a:ext cx="29298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Light Emitting Diodes (LED)</a:t>
            </a:r>
            <a:endParaRPr lang="en-SG" sz="1700" dirty="0"/>
          </a:p>
        </p:txBody>
      </p:sp>
      <p:sp>
        <p:nvSpPr>
          <p:cNvPr id="17" name="TextBox 16"/>
          <p:cNvSpPr txBox="1"/>
          <p:nvPr/>
        </p:nvSpPr>
        <p:spPr>
          <a:xfrm>
            <a:off x="4786247" y="2771336"/>
            <a:ext cx="29747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Liquid Crystal Display (LCD)</a:t>
            </a:r>
            <a:endParaRPr lang="en-SG" sz="1700" dirty="0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152401" y="2197818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GRAPHICAL DISPLAYS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59" y="3313659"/>
            <a:ext cx="28575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99" y="3313659"/>
            <a:ext cx="2907620" cy="19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8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COMPONENTS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Digital control architectures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7649" y="1047750"/>
            <a:ext cx="8677275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sz="1800" dirty="0"/>
              <a:t>The ‘brain’ of the system, usually a microcomputer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Microprocessor (MPU) = Central Processing Unit (CPU) on a single integrated-circuit (IC) chip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Microcomputer = MPU + Memory + I/O unit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Microcontroller (MCU) = Microcomputer in a single IC chip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Function: Logic, Arithmetic, Control, Timing &amp; Sequencing, Communications, etc.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43598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09776"/>
            <a:ext cx="8229600" cy="546242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sz="1800" dirty="0"/>
              <a:t>Microcontroller for a single purpose (not single function)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Examples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/>
              <a:t>Consumer Products: Mobile Phone, Washer, Fridge, A/C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/>
              <a:t>Healthcare Products: Treadmills, Blood Glucose </a:t>
            </a:r>
            <a:r>
              <a:rPr lang="en-US" sz="1700" dirty="0" err="1"/>
              <a:t>Metre</a:t>
            </a:r>
            <a:r>
              <a:rPr lang="en-US" sz="1700" dirty="0"/>
              <a:t>, etc.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/>
              <a:t>Automobile System Controller &amp; many more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Advantages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/>
              <a:t>Cheap, small, low power consumption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Disadvantages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/>
              <a:t>Inflexible, no or limited expandability</a:t>
            </a:r>
          </a:p>
          <a:p>
            <a:pPr>
              <a:lnSpc>
                <a:spcPct val="200000"/>
              </a:lnSpc>
            </a:pP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79979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GENERAL PURPOSE COMPUTERS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808968"/>
            <a:ext cx="8229600" cy="5725182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800" dirty="0"/>
              <a:t>Examples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PC, Macintosh, Workstation, PDA, Smartphone, etc.</a:t>
            </a:r>
          </a:p>
          <a:p>
            <a:pPr eaLnBrk="1" hangingPunct="1">
              <a:lnSpc>
                <a:spcPct val="150000"/>
              </a:lnSpc>
            </a:pPr>
            <a:r>
              <a:rPr lang="en-US" sz="1800" dirty="0"/>
              <a:t>Advantages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Flexibility – capable of running many software and interface with lots of devices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Expandability / Scalability – software &amp; hardware upgradeable</a:t>
            </a:r>
          </a:p>
          <a:p>
            <a:pPr eaLnBrk="1" hangingPunct="1">
              <a:lnSpc>
                <a:spcPct val="150000"/>
              </a:lnSpc>
            </a:pPr>
            <a:r>
              <a:rPr lang="en-US" sz="1800" dirty="0"/>
              <a:t>Disadvantages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Complexity – to cater for flexibility &amp; expandability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Cost – $100’s to $1,000’s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Power Consumption – high </a:t>
            </a:r>
          </a:p>
          <a:p>
            <a:pPr eaLnBrk="1" hangingPunct="1">
              <a:lnSpc>
                <a:spcPct val="150000"/>
              </a:lnSpc>
            </a:pPr>
            <a:r>
              <a:rPr lang="en-US" sz="1800" dirty="0"/>
              <a:t>Outnumbered by embedded systems &gt;100:1</a:t>
            </a:r>
          </a:p>
        </p:txBody>
      </p:sp>
    </p:spTree>
    <p:extLst>
      <p:ext uri="{BB962C8B-B14F-4D97-AF65-F5344CB8AC3E}">
        <p14:creationId xmlns:p14="http://schemas.microsoft.com/office/powerpoint/2010/main" val="332679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TEXTBOOKS, LECTURE SLIDES AND HANDOUTS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57201" y="676468"/>
            <a:ext cx="5860472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sz="1800" dirty="0"/>
              <a:t>Textbooks</a:t>
            </a:r>
          </a:p>
          <a:p>
            <a:pPr marL="801687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sz="1700" dirty="0"/>
              <a:t>Introduction to Mechatronics and Measurement Systems, 4</a:t>
            </a:r>
            <a:r>
              <a:rPr lang="en-GB" sz="1700" baseline="30000" dirty="0"/>
              <a:t>th</a:t>
            </a:r>
            <a:r>
              <a:rPr lang="en-GB" sz="1700" dirty="0"/>
              <a:t> Ed.,  D. G. </a:t>
            </a:r>
            <a:r>
              <a:rPr lang="en-GB" sz="1700" dirty="0" err="1"/>
              <a:t>Alciatore</a:t>
            </a:r>
            <a:r>
              <a:rPr lang="en-GB" sz="1700" dirty="0"/>
              <a:t> &amp; M. B. </a:t>
            </a:r>
            <a:r>
              <a:rPr lang="en-GB" sz="1700" dirty="0" err="1"/>
              <a:t>Histand</a:t>
            </a:r>
            <a:r>
              <a:rPr lang="en-GB" sz="1700" dirty="0"/>
              <a:t>, McGraw Hill, 2012</a:t>
            </a:r>
          </a:p>
          <a:p>
            <a:pPr marL="801687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sz="1700" dirty="0"/>
              <a:t>Exploring Arduino, Jeremy Blum, Wiley, 2013</a:t>
            </a:r>
            <a:endParaRPr lang="en-SG" sz="1700" dirty="0"/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Lecture Slides &amp; Lab Handouts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Will be posted on </a:t>
            </a:r>
            <a:r>
              <a:rPr lang="en-US" sz="1700" dirty="0" err="1"/>
              <a:t>NTULearn</a:t>
            </a:r>
            <a:r>
              <a:rPr lang="en-US" sz="1700" dirty="0"/>
              <a:t> in due course 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676" y="1185308"/>
            <a:ext cx="1857406" cy="239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Product Detai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6" r="10441"/>
          <a:stretch/>
        </p:blipFill>
        <p:spPr bwMode="auto">
          <a:xfrm>
            <a:off x="6436311" y="3681451"/>
            <a:ext cx="1855434" cy="233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COMPUTER STRUCTURE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800100"/>
            <a:ext cx="8229600" cy="505777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800" dirty="0"/>
              <a:t>All computers contain 3 basic units:</a:t>
            </a:r>
          </a:p>
          <a:p>
            <a:pPr lvl="1">
              <a:lnSpc>
                <a:spcPct val="150000"/>
              </a:lnSpc>
            </a:pPr>
            <a:r>
              <a:rPr lang="en-US" altLang="en-US" sz="1700" dirty="0"/>
              <a:t>Central Processing Unit (CPU)</a:t>
            </a:r>
          </a:p>
          <a:p>
            <a:pPr lvl="2">
              <a:lnSpc>
                <a:spcPct val="150000"/>
              </a:lnSpc>
            </a:pPr>
            <a:r>
              <a:rPr lang="en-US" altLang="en-US" sz="1700" dirty="0"/>
              <a:t>Arithmetic &amp; Logic Unit (ALU)</a:t>
            </a:r>
          </a:p>
          <a:p>
            <a:pPr lvl="2">
              <a:lnSpc>
                <a:spcPct val="150000"/>
              </a:lnSpc>
            </a:pPr>
            <a:r>
              <a:rPr lang="en-US" altLang="en-US" sz="1700" dirty="0"/>
              <a:t>Control Unit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/>
              <a:t>Memory Unit</a:t>
            </a:r>
          </a:p>
          <a:p>
            <a:pPr lvl="2">
              <a:lnSpc>
                <a:spcPct val="150000"/>
              </a:lnSpc>
            </a:pPr>
            <a:r>
              <a:rPr lang="en-US" altLang="en-US" sz="1700" dirty="0"/>
              <a:t>Internal – Random Access Memory (RAM), Read-only Memory (ROM)</a:t>
            </a:r>
          </a:p>
          <a:p>
            <a:pPr lvl="2">
              <a:lnSpc>
                <a:spcPct val="150000"/>
              </a:lnSpc>
            </a:pPr>
            <a:r>
              <a:rPr lang="en-US" altLang="en-US" sz="1700" dirty="0"/>
              <a:t>External – Hard Disk, Tape, etc.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 err="1"/>
              <a:t>Input/Output</a:t>
            </a:r>
            <a:r>
              <a:rPr lang="en-US" altLang="en-US" sz="1800" dirty="0"/>
              <a:t> (I/O) Unit</a:t>
            </a:r>
          </a:p>
          <a:p>
            <a:pPr lvl="2">
              <a:lnSpc>
                <a:spcPct val="150000"/>
              </a:lnSpc>
            </a:pPr>
            <a:r>
              <a:rPr lang="en-US" altLang="en-US" sz="1700" dirty="0"/>
              <a:t>Input Unit – Mouse, K/B, Analog/Digital Converter (ADC)</a:t>
            </a:r>
          </a:p>
          <a:p>
            <a:pPr lvl="2">
              <a:lnSpc>
                <a:spcPct val="150000"/>
              </a:lnSpc>
            </a:pPr>
            <a:r>
              <a:rPr lang="en-US" altLang="en-US" sz="1700" dirty="0"/>
              <a:t>Output Unit – Display, Digital/Analog Converter (DAC)</a:t>
            </a:r>
          </a:p>
        </p:txBody>
      </p:sp>
    </p:spTree>
    <p:extLst>
      <p:ext uri="{BB962C8B-B14F-4D97-AF65-F5344CB8AC3E}">
        <p14:creationId xmlns:p14="http://schemas.microsoft.com/office/powerpoint/2010/main" val="1822551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622117" y="1348914"/>
            <a:ext cx="1935480" cy="305117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COMPUTER STRUCTURE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33796"/>
              </p:ext>
            </p:extLst>
          </p:nvPr>
        </p:nvGraphicFramePr>
        <p:xfrm>
          <a:off x="-6559432" y="1782762"/>
          <a:ext cx="6343650" cy="453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9945488" imgH="7104762" progId="MSPhotoEd.3">
                  <p:embed/>
                </p:oleObj>
              </mc:Choice>
              <mc:Fallback>
                <p:oleObj name="Photo Editor Photo" r:id="rId3" imgW="9945488" imgH="710476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6000" contrast="18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559432" y="1782762"/>
                        <a:ext cx="6343650" cy="453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1765578" y="147288"/>
            <a:ext cx="1615045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Redo this figure and remove the numbers in the arrows.</a:t>
            </a:r>
            <a:endParaRPr lang="en-SG" dirty="0"/>
          </a:p>
        </p:txBody>
      </p:sp>
      <p:sp>
        <p:nvSpPr>
          <p:cNvPr id="18" name="Oval 17"/>
          <p:cNvSpPr/>
          <p:nvPr/>
        </p:nvSpPr>
        <p:spPr>
          <a:xfrm>
            <a:off x="4651375" y="442277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/>
          <p:cNvCxnSpPr/>
          <p:nvPr/>
        </p:nvCxnSpPr>
        <p:spPr>
          <a:xfrm flipV="1">
            <a:off x="2222500" y="2043907"/>
            <a:ext cx="1625600" cy="1029493"/>
          </a:xfrm>
          <a:prstGeom prst="bentConnector3">
            <a:avLst>
              <a:gd name="adj1" fmla="val 0"/>
            </a:avLst>
          </a:prstGeom>
          <a:ln w="1174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2400301" y="4098131"/>
            <a:ext cx="1473994" cy="1404938"/>
          </a:xfrm>
          <a:prstGeom prst="bentConnector3">
            <a:avLst>
              <a:gd name="adj1" fmla="val 34976"/>
            </a:avLst>
          </a:prstGeom>
          <a:ln w="1174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292" name="Group 182291"/>
          <p:cNvGrpSpPr/>
          <p:nvPr/>
        </p:nvGrpSpPr>
        <p:grpSpPr>
          <a:xfrm>
            <a:off x="3283744" y="2548335"/>
            <a:ext cx="590551" cy="2477690"/>
            <a:chOff x="3283744" y="2548335"/>
            <a:chExt cx="590551" cy="2477690"/>
          </a:xfrm>
        </p:grpSpPr>
        <p:cxnSp>
          <p:nvCxnSpPr>
            <p:cNvPr id="182284" name="Straight Arrow Connector 182283"/>
            <p:cNvCxnSpPr/>
            <p:nvPr/>
          </p:nvCxnSpPr>
          <p:spPr>
            <a:xfrm>
              <a:off x="3283744" y="2603500"/>
              <a:ext cx="564356" cy="0"/>
            </a:xfrm>
            <a:prstGeom prst="straightConnector1">
              <a:avLst/>
            </a:prstGeom>
            <a:ln w="1174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286" name="Straight Connector 182285"/>
            <p:cNvCxnSpPr/>
            <p:nvPr/>
          </p:nvCxnSpPr>
          <p:spPr>
            <a:xfrm>
              <a:off x="3321050" y="2548335"/>
              <a:ext cx="0" cy="2477690"/>
            </a:xfrm>
            <a:prstGeom prst="line">
              <a:avLst/>
            </a:prstGeom>
            <a:ln w="1174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288" name="Straight Connector 182287"/>
            <p:cNvCxnSpPr/>
            <p:nvPr/>
          </p:nvCxnSpPr>
          <p:spPr>
            <a:xfrm>
              <a:off x="3283744" y="4972050"/>
              <a:ext cx="590551" cy="0"/>
            </a:xfrm>
            <a:prstGeom prst="line">
              <a:avLst/>
            </a:prstGeom>
            <a:ln w="1174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295" name="Straight Arrow Connector 182294"/>
          <p:cNvCxnSpPr/>
          <p:nvPr/>
        </p:nvCxnSpPr>
        <p:spPr>
          <a:xfrm>
            <a:off x="4222750" y="4048125"/>
            <a:ext cx="0" cy="694615"/>
          </a:xfrm>
          <a:prstGeom prst="straightConnector1">
            <a:avLst/>
          </a:prstGeom>
          <a:ln w="1174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036344" y="4083207"/>
            <a:ext cx="0" cy="695962"/>
          </a:xfrm>
          <a:prstGeom prst="straightConnector1">
            <a:avLst/>
          </a:prstGeom>
          <a:ln w="1174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303" name="Elbow Connector 182302"/>
          <p:cNvCxnSpPr/>
          <p:nvPr/>
        </p:nvCxnSpPr>
        <p:spPr>
          <a:xfrm rot="5400000" flipH="1" flipV="1">
            <a:off x="5299076" y="4332685"/>
            <a:ext cx="1188244" cy="1152525"/>
          </a:xfrm>
          <a:prstGeom prst="bentConnector3">
            <a:avLst>
              <a:gd name="adj1" fmla="val -501"/>
            </a:avLst>
          </a:prstGeom>
          <a:ln w="1174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5363765" y="2043907"/>
            <a:ext cx="1208485" cy="1008856"/>
          </a:xfrm>
          <a:prstGeom prst="bentConnector3">
            <a:avLst>
              <a:gd name="adj1" fmla="val 99655"/>
            </a:avLst>
          </a:prstGeom>
          <a:ln w="1174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5400000">
            <a:off x="4162823" y="3276997"/>
            <a:ext cx="2928143" cy="461963"/>
          </a:xfrm>
          <a:prstGeom prst="bentConnector3">
            <a:avLst>
              <a:gd name="adj1" fmla="val 99932"/>
            </a:avLst>
          </a:prstGeom>
          <a:ln w="1174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95" idx="3"/>
          </p:cNvCxnSpPr>
          <p:nvPr/>
        </p:nvCxnSpPr>
        <p:spPr>
          <a:xfrm flipV="1">
            <a:off x="6934594" y="3683000"/>
            <a:ext cx="501256" cy="794"/>
          </a:xfrm>
          <a:prstGeom prst="straightConnector1">
            <a:avLst/>
          </a:prstGeom>
          <a:ln w="1174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301750" y="3714750"/>
            <a:ext cx="584200" cy="0"/>
          </a:xfrm>
          <a:prstGeom prst="straightConnector1">
            <a:avLst/>
          </a:prstGeom>
          <a:ln w="1174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868093" y="3052763"/>
            <a:ext cx="711200" cy="12620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831038" y="1864373"/>
            <a:ext cx="1558131" cy="94915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</a:rPr>
              <a:t>Arithmetic/logic unit</a:t>
            </a:r>
          </a:p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</a:rPr>
              <a:t>(ALU)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831038" y="3134049"/>
            <a:ext cx="1558131" cy="94915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842941" y="4742740"/>
            <a:ext cx="1558131" cy="94915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223394" y="3052763"/>
            <a:ext cx="711200" cy="12620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567781" y="3507978"/>
            <a:ext cx="12632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389169" y="3507978"/>
            <a:ext cx="8342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94" idx="0"/>
          </p:cNvCxnSpPr>
          <p:nvPr/>
        </p:nvCxnSpPr>
        <p:spPr>
          <a:xfrm>
            <a:off x="4614471" y="4083207"/>
            <a:ext cx="7536" cy="659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92" idx="2"/>
          </p:cNvCxnSpPr>
          <p:nvPr/>
        </p:nvCxnSpPr>
        <p:spPr>
          <a:xfrm flipH="1" flipV="1">
            <a:off x="4610104" y="2813531"/>
            <a:ext cx="11902" cy="314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193284" y="2904160"/>
            <a:ext cx="60785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+mj-lt"/>
              </a:rPr>
              <a:t>From</a:t>
            </a:r>
          </a:p>
          <a:p>
            <a:pPr>
              <a:lnSpc>
                <a:spcPct val="150000"/>
              </a:lnSpc>
            </a:pPr>
            <a:r>
              <a:rPr lang="en-US" sz="900" dirty="0">
                <a:latin typeface="+mj-lt"/>
              </a:rPr>
              <a:t>outside</a:t>
            </a:r>
          </a:p>
          <a:p>
            <a:pPr>
              <a:lnSpc>
                <a:spcPct val="150000"/>
              </a:lnSpc>
            </a:pPr>
            <a:r>
              <a:rPr lang="en-US" sz="900" dirty="0">
                <a:latin typeface="+mj-lt"/>
              </a:rPr>
              <a:t>world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931818" y="2874501"/>
            <a:ext cx="60785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+mj-lt"/>
              </a:rPr>
              <a:t>To</a:t>
            </a:r>
          </a:p>
          <a:p>
            <a:pPr>
              <a:lnSpc>
                <a:spcPct val="150000"/>
              </a:lnSpc>
            </a:pPr>
            <a:r>
              <a:rPr lang="en-US" sz="900" dirty="0">
                <a:latin typeface="+mj-lt"/>
              </a:rPr>
              <a:t>outside</a:t>
            </a:r>
          </a:p>
          <a:p>
            <a:pPr>
              <a:lnSpc>
                <a:spcPct val="150000"/>
              </a:lnSpc>
            </a:pPr>
            <a:r>
              <a:rPr lang="en-US" sz="900" dirty="0">
                <a:latin typeface="+mj-lt"/>
              </a:rPr>
              <a:t>world</a:t>
            </a:r>
          </a:p>
        </p:txBody>
      </p:sp>
      <p:sp>
        <p:nvSpPr>
          <p:cNvPr id="80" name="Oval 79"/>
          <p:cNvSpPr/>
          <p:nvPr/>
        </p:nvSpPr>
        <p:spPr>
          <a:xfrm>
            <a:off x="4694164" y="2863326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92086" y="2495874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3492086" y="1933126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514491" y="5395443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113420" y="4381060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654676" y="4449884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929305" y="4215936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521848" y="4864424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361835" y="4449884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6458674" y="2700494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2640663" y="3660767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5957743" y="3590082"/>
            <a:ext cx="215252" cy="21525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782752" y="1435822"/>
            <a:ext cx="15810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+mj-lt"/>
              </a:rPr>
              <a:t>Central processing unit</a:t>
            </a:r>
          </a:p>
          <a:p>
            <a:pPr algn="ctr"/>
            <a:r>
              <a:rPr lang="en-US" sz="900" dirty="0">
                <a:latin typeface="+mj-lt"/>
              </a:rPr>
              <a:t>(CPU)</a:t>
            </a:r>
          </a:p>
        </p:txBody>
      </p:sp>
    </p:spTree>
    <p:extLst>
      <p:ext uri="{BB962C8B-B14F-4D97-AF65-F5344CB8AC3E}">
        <p14:creationId xmlns:p14="http://schemas.microsoft.com/office/powerpoint/2010/main" val="2891503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CENTRAL PROCESSING UNIT (CPU)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657225"/>
            <a:ext cx="8229600" cy="58769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1800" dirty="0"/>
              <a:t>CPU = ALU + Control unit</a:t>
            </a:r>
          </a:p>
          <a:p>
            <a:pPr>
              <a:lnSpc>
                <a:spcPct val="200000"/>
              </a:lnSpc>
            </a:pPr>
            <a:r>
              <a:rPr lang="en-US" altLang="en-US" sz="1800" dirty="0"/>
              <a:t>Arithmetic and Logic Unit (ALU)</a:t>
            </a:r>
          </a:p>
          <a:p>
            <a:pPr lvl="1">
              <a:lnSpc>
                <a:spcPct val="200000"/>
              </a:lnSpc>
            </a:pPr>
            <a:r>
              <a:rPr lang="en-US" altLang="en-US" sz="1700" dirty="0"/>
              <a:t>Arithmetic: +, </a:t>
            </a:r>
            <a:r>
              <a:rPr lang="en-US" altLang="en-US" sz="1700" dirty="0">
                <a:cs typeface="Arial" charset="0"/>
              </a:rPr>
              <a:t>–</a:t>
            </a:r>
            <a:r>
              <a:rPr lang="en-US" altLang="en-US" sz="1700" dirty="0"/>
              <a:t>, x, </a:t>
            </a:r>
            <a:r>
              <a:rPr lang="en-US" altLang="en-US" sz="1700" dirty="0">
                <a:sym typeface="Symbol" pitchFamily="18" charset="2"/>
              </a:rPr>
              <a:t>, etc.</a:t>
            </a:r>
          </a:p>
          <a:p>
            <a:pPr lvl="1">
              <a:lnSpc>
                <a:spcPct val="200000"/>
              </a:lnSpc>
            </a:pPr>
            <a:r>
              <a:rPr lang="en-US" altLang="en-US" sz="1700" dirty="0">
                <a:sym typeface="Symbol" pitchFamily="18" charset="2"/>
              </a:rPr>
              <a:t>Logic: OR, AND, NOT, NOR, NAND, XOR, etc.</a:t>
            </a:r>
          </a:p>
          <a:p>
            <a:pPr lvl="1">
              <a:lnSpc>
                <a:spcPct val="200000"/>
              </a:lnSpc>
            </a:pPr>
            <a:r>
              <a:rPr lang="en-US" altLang="en-US" sz="1700" dirty="0">
                <a:sym typeface="Symbol" pitchFamily="18" charset="2"/>
              </a:rPr>
              <a:t>Result of ALU is usually stored in the Accumulator register (More later)</a:t>
            </a:r>
          </a:p>
          <a:p>
            <a:pPr>
              <a:lnSpc>
                <a:spcPct val="200000"/>
              </a:lnSpc>
            </a:pPr>
            <a:r>
              <a:rPr lang="en-US" altLang="en-US" sz="1800" dirty="0"/>
              <a:t>Control Unit</a:t>
            </a:r>
          </a:p>
          <a:p>
            <a:pPr lvl="1">
              <a:lnSpc>
                <a:spcPct val="200000"/>
              </a:lnSpc>
            </a:pPr>
            <a:r>
              <a:rPr lang="en-US" altLang="en-US" sz="1700" dirty="0"/>
              <a:t>Directs the operation of all parts of computer by providing timing and control signals</a:t>
            </a:r>
          </a:p>
          <a:p>
            <a:pPr lvl="1">
              <a:lnSpc>
                <a:spcPct val="200000"/>
              </a:lnSpc>
            </a:pPr>
            <a:r>
              <a:rPr lang="en-US" altLang="en-US" sz="1700" dirty="0"/>
              <a:t>Fetches, decodes, and executes the instructions in memory</a:t>
            </a:r>
          </a:p>
        </p:txBody>
      </p:sp>
    </p:spTree>
    <p:extLst>
      <p:ext uri="{BB962C8B-B14F-4D97-AF65-F5344CB8AC3E}">
        <p14:creationId xmlns:p14="http://schemas.microsoft.com/office/powerpoint/2010/main" val="3807952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MEMORY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771525"/>
            <a:ext cx="8229600" cy="47720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800" dirty="0"/>
              <a:t>A memory cell is a device or circuit used to store a single bit (“1” or “0”). E.g. FFs, magnetic core, disk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800" dirty="0"/>
              <a:t>A memory word is a group of memory cells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800" dirty="0">
                <a:sym typeface="Symbol" pitchFamily="18" charset="2"/>
              </a:rPr>
              <a:t>Internal memory (a.k.a. main or working memory)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 dirty="0">
                <a:sym typeface="Symbol" pitchFamily="18" charset="2"/>
              </a:rPr>
              <a:t>Highest speed memory</a:t>
            </a:r>
            <a:endParaRPr lang="en-US" altLang="en-US" sz="1800" dirty="0"/>
          </a:p>
          <a:p>
            <a:pPr eaLnBrk="1" hangingPunct="1">
              <a:lnSpc>
                <a:spcPct val="150000"/>
              </a:lnSpc>
            </a:pPr>
            <a:r>
              <a:rPr lang="en-US" altLang="en-US" sz="1800" dirty="0"/>
              <a:t>Function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 dirty="0"/>
              <a:t>Store programs for sequenced execution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 dirty="0"/>
              <a:t>Store data for output at required time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800" dirty="0">
                <a:sym typeface="Symbol" pitchFamily="18" charset="2"/>
              </a:rPr>
              <a:t>Types of memory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 dirty="0">
                <a:sym typeface="Symbol" pitchFamily="18" charset="2"/>
              </a:rPr>
              <a:t>RAM, ROM, EEPROM</a:t>
            </a:r>
          </a:p>
        </p:txBody>
      </p:sp>
    </p:spTree>
    <p:extLst>
      <p:ext uri="{BB962C8B-B14F-4D97-AF65-F5344CB8AC3E}">
        <p14:creationId xmlns:p14="http://schemas.microsoft.com/office/powerpoint/2010/main" val="1611469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microprogram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7175" y="1123951"/>
            <a:ext cx="8162925" cy="1142289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700" dirty="0"/>
              <a:t>Collection of instructions that control the timing and control logic of all components of MPU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700" dirty="0"/>
              <a:t>Built into the MPU by chipmaker &amp; cannot be modified by programmers</a:t>
            </a:r>
            <a:endParaRPr lang="en-US" sz="1700" dirty="0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152401" y="2647980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FIRMWARE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57175" y="3029720"/>
            <a:ext cx="8162925" cy="1142289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Software programmed into the Read-Only Memory (ROM) of a MCU for the execution of functions of a device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Programmed by device manufacturer and cannot be modifier by users</a:t>
            </a: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152401" y="4553749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57175" y="4935489"/>
            <a:ext cx="8162925" cy="1142289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Software loaded into the Random Access Memory (RAM) of a GP computer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Programmed by software developer (not necessarily device manufacturer) and cannot be modified by users</a:t>
            </a:r>
            <a:endParaRPr lang="en-SG" sz="1700" dirty="0"/>
          </a:p>
        </p:txBody>
      </p:sp>
    </p:spTree>
    <p:extLst>
      <p:ext uri="{BB962C8B-B14F-4D97-AF65-F5344CB8AC3E}">
        <p14:creationId xmlns:p14="http://schemas.microsoft.com/office/powerpoint/2010/main" val="831214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COMPONENTS</a:t>
            </a:r>
            <a:endParaRPr lang="en-SG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9" y="1315652"/>
            <a:ext cx="7767974" cy="425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3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79" y="2857756"/>
            <a:ext cx="4206178" cy="2103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EXAMPLE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1793164" y="1199416"/>
            <a:ext cx="539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typical car contains &gt; 50 MCUs!</a:t>
            </a:r>
            <a:endParaRPr lang="en-SG" sz="2400" dirty="0"/>
          </a:p>
        </p:txBody>
      </p:sp>
      <p:pic>
        <p:nvPicPr>
          <p:cNvPr id="5" name="Picture 6" descr="http://cdn.xl.thumbs.canstockphoto.com/canstock1975633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6"/>
          <a:stretch/>
        </p:blipFill>
        <p:spPr bwMode="auto">
          <a:xfrm>
            <a:off x="-4396206" y="2582914"/>
            <a:ext cx="3940962" cy="24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07479" y="5472598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stabilization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5820344" y="2562683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bag system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3801298" y="5178160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 gearbox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6295116" y="5039660"/>
            <a:ext cx="249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Combustion engine control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6534153" y="3321187"/>
            <a:ext cx="249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Entertainment &amp; Navigation systems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174167" y="3738867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 control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174168" y="2776899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Seatbelt alert system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546254" y="2214023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Door security system</a:t>
            </a:r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3241953" y="2029357"/>
            <a:ext cx="27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Fuel &amp; fluid alert system</a:t>
            </a:r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6534153" y="4261315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 control system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1010091" y="4567266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 braking</a:t>
            </a:r>
            <a:endParaRPr lang="en-SG" dirty="0"/>
          </a:p>
        </p:txBody>
      </p:sp>
      <p:grpSp>
        <p:nvGrpSpPr>
          <p:cNvPr id="40" name="Group 39"/>
          <p:cNvGrpSpPr/>
          <p:nvPr/>
        </p:nvGrpSpPr>
        <p:grpSpPr>
          <a:xfrm>
            <a:off x="1037299" y="3909301"/>
            <a:ext cx="3629782" cy="1027199"/>
            <a:chOff x="1037299" y="3909301"/>
            <a:chExt cx="3629782" cy="1027199"/>
          </a:xfrm>
        </p:grpSpPr>
        <p:sp>
          <p:nvSpPr>
            <p:cNvPr id="8" name="Rectangle 7"/>
            <p:cNvSpPr/>
            <p:nvPr/>
          </p:nvSpPr>
          <p:spPr>
            <a:xfrm>
              <a:off x="1037299" y="4587448"/>
              <a:ext cx="1392266" cy="349052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429565" y="3909301"/>
              <a:ext cx="2237516" cy="852673"/>
              <a:chOff x="2429565" y="3909301"/>
              <a:chExt cx="2237516" cy="852673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836916" y="3909301"/>
                <a:ext cx="830165" cy="830165"/>
              </a:xfrm>
              <a:prstGeom prst="ellipse">
                <a:avLst/>
              </a:prstGeom>
              <a:solidFill>
                <a:srgbClr val="FFFF00">
                  <a:alpha val="6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stCxn id="8" idx="3"/>
                <a:endCxn id="3" idx="2"/>
              </p:cNvCxnSpPr>
              <p:nvPr/>
            </p:nvCxnSpPr>
            <p:spPr>
              <a:xfrm flipV="1">
                <a:off x="2429565" y="4324384"/>
                <a:ext cx="1407351" cy="43759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4441625" y="2582914"/>
            <a:ext cx="3021376" cy="1127262"/>
            <a:chOff x="4441625" y="2582914"/>
            <a:chExt cx="3021376" cy="1127262"/>
          </a:xfrm>
        </p:grpSpPr>
        <p:sp>
          <p:nvSpPr>
            <p:cNvPr id="29" name="Rectangle 28"/>
            <p:cNvSpPr/>
            <p:nvPr/>
          </p:nvSpPr>
          <p:spPr>
            <a:xfrm>
              <a:off x="5876531" y="2582914"/>
              <a:ext cx="1586470" cy="349052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441625" y="2757440"/>
              <a:ext cx="1434906" cy="952736"/>
              <a:chOff x="4441625" y="2757440"/>
              <a:chExt cx="1434906" cy="952736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441625" y="3092032"/>
                <a:ext cx="618146" cy="618144"/>
              </a:xfrm>
              <a:prstGeom prst="ellipse">
                <a:avLst/>
              </a:prstGeom>
              <a:solidFill>
                <a:srgbClr val="FFFF00">
                  <a:alpha val="6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>
                <a:stCxn id="29" idx="1"/>
                <a:endCxn id="30" idx="7"/>
              </p:cNvCxnSpPr>
              <p:nvPr/>
            </p:nvCxnSpPr>
            <p:spPr>
              <a:xfrm flipH="1">
                <a:off x="4969246" y="2757440"/>
                <a:ext cx="907285" cy="425117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323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EXAMPLE</a:t>
            </a:r>
            <a:endParaRPr lang="en-SG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2401" y="727592"/>
            <a:ext cx="47244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Inkjet Printer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How many actuators are there? What type?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How many sensors are there in the paper feeding mechanism? In the print head mechanism?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What is the control architecture? </a:t>
            </a:r>
            <a:endParaRPr lang="en-SG" sz="1700" dirty="0"/>
          </a:p>
        </p:txBody>
      </p:sp>
      <p:pic>
        <p:nvPicPr>
          <p:cNvPr id="5" name="226A03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1738" y="1189608"/>
            <a:ext cx="4220950" cy="23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EXAMPLE</a:t>
            </a:r>
            <a:endParaRPr lang="en-SG" dirty="0"/>
          </a:p>
        </p:txBody>
      </p:sp>
      <p:pic>
        <p:nvPicPr>
          <p:cNvPr id="11" name="Picture 2" descr="http://static.ddmcdn.com/gif/inkjet-printer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7"/>
          <a:stretch/>
        </p:blipFill>
        <p:spPr bwMode="auto">
          <a:xfrm>
            <a:off x="5531566" y="936191"/>
            <a:ext cx="3068359" cy="29233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52401" y="727592"/>
            <a:ext cx="4724400" cy="505408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Inkjet Printer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Actuators: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Stepper motor to drive print head mechanism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Stepper motor to drive paper feeding mechanism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Stepper motor to park print head mechanism (some models)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Ink firing at nozzles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Piezoelectric (Epson) or Thermal resistor (Canon &amp; HP)</a:t>
            </a:r>
          </a:p>
        </p:txBody>
      </p:sp>
    </p:spTree>
    <p:extLst>
      <p:ext uri="{BB962C8B-B14F-4D97-AF65-F5344CB8AC3E}">
        <p14:creationId xmlns:p14="http://schemas.microsoft.com/office/powerpoint/2010/main" val="870989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EXAMPLE</a:t>
            </a:r>
            <a:endParaRPr lang="en-SG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1" y="727592"/>
            <a:ext cx="4724400" cy="505408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Inkjet Printer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How many sensors are there in</a:t>
            </a:r>
          </a:p>
          <a:p>
            <a:pPr marL="342855" lvl="1" indent="0">
              <a:lnSpc>
                <a:spcPct val="150000"/>
              </a:lnSpc>
              <a:buNone/>
            </a:pPr>
            <a:r>
              <a:rPr lang="en-US" sz="1700" dirty="0"/>
              <a:t>   the paper feeding mechanism?</a:t>
            </a:r>
          </a:p>
          <a:p>
            <a:pPr marL="344487" lvl="1" indent="0">
              <a:lnSpc>
                <a:spcPct val="150000"/>
              </a:lnSpc>
              <a:buNone/>
            </a:pPr>
            <a:r>
              <a:rPr lang="en-US" sz="1700" dirty="0"/>
              <a:t>   In the print head mechanism?</a:t>
            </a:r>
          </a:p>
        </p:txBody>
      </p:sp>
      <p:pic>
        <p:nvPicPr>
          <p:cNvPr id="5" name="226A03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0979" y="904070"/>
            <a:ext cx="4320821" cy="24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OBJECTIVES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89248" y="703764"/>
            <a:ext cx="8528181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GB" sz="1700" dirty="0"/>
              <a:t>To understand and develop mechatronics systems using microcontrollers to interface with various types of input devices, displays and actuators </a:t>
            </a:r>
            <a:endParaRPr lang="en-SG" sz="1700" dirty="0"/>
          </a:p>
          <a:p>
            <a:pPr>
              <a:lnSpc>
                <a:spcPct val="200000"/>
              </a:lnSpc>
            </a:pPr>
            <a:r>
              <a:rPr lang="en-GB" sz="1700" dirty="0"/>
              <a:t>To gain hands-on experience and knowledge of mechatronics system design and development</a:t>
            </a:r>
            <a:endParaRPr lang="en-SG" sz="1700" dirty="0"/>
          </a:p>
          <a:p>
            <a:pPr>
              <a:lnSpc>
                <a:spcPct val="200000"/>
              </a:lnSpc>
            </a:pPr>
            <a:r>
              <a:rPr lang="en-GB" sz="1700" dirty="0"/>
              <a:t>To interpret tasks into technical specifications</a:t>
            </a:r>
          </a:p>
          <a:p>
            <a:pPr>
              <a:lnSpc>
                <a:spcPct val="200000"/>
              </a:lnSpc>
            </a:pPr>
            <a:r>
              <a:rPr lang="en-GB" sz="1700" dirty="0"/>
              <a:t>To read and understand component data sheets</a:t>
            </a:r>
            <a:endParaRPr lang="en-SG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EXAMPLE</a:t>
            </a:r>
            <a:endParaRPr lang="en-SG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1" y="727592"/>
            <a:ext cx="4724400" cy="5768458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Inkjet Printer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Sensors in paper feeding mechanism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Proximity sensors or limit switch to detect presence of paper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Proximity sensors to detect paper loaded in position at the start of a print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Sensors in print head mechanism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Linear encoder for precision positioning of print head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Limit switch to detect print head in parked position</a:t>
            </a:r>
            <a:endParaRPr lang="en-SG" sz="1700" dirty="0"/>
          </a:p>
        </p:txBody>
      </p:sp>
      <p:pic>
        <p:nvPicPr>
          <p:cNvPr id="6" name="Picture 2" descr="http://static.ddmcdn.com/gif/inkjet-printer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 b="5091"/>
          <a:stretch/>
        </p:blipFill>
        <p:spPr bwMode="auto">
          <a:xfrm>
            <a:off x="5351780" y="3587285"/>
            <a:ext cx="3270875" cy="24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78" y="1189608"/>
            <a:ext cx="3270905" cy="2180603"/>
          </a:xfrm>
          <a:prstGeom prst="rect">
            <a:avLst/>
          </a:prstGeom>
        </p:spPr>
      </p:pic>
      <p:pic>
        <p:nvPicPr>
          <p:cNvPr id="8" name="Picture 4" descr="http://static.ddmcdn.com/gif/inkjet-printer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 bwMode="auto">
          <a:xfrm>
            <a:off x="9350539" y="1245156"/>
            <a:ext cx="3125080" cy="212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11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EXAMPLE</a:t>
            </a:r>
            <a:endParaRPr lang="en-SG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1" y="727592"/>
            <a:ext cx="4724400" cy="5768458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Inkjet Printer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What is the control</a:t>
            </a:r>
          </a:p>
          <a:p>
            <a:pPr marL="342855" lvl="1" indent="0">
              <a:lnSpc>
                <a:spcPct val="150000"/>
              </a:lnSpc>
              <a:buNone/>
            </a:pPr>
            <a:r>
              <a:rPr lang="en-US" sz="1700" dirty="0"/>
              <a:t>   architecture? </a:t>
            </a:r>
            <a:endParaRPr lang="en-SG" sz="1700" dirty="0"/>
          </a:p>
        </p:txBody>
      </p:sp>
      <p:pic>
        <p:nvPicPr>
          <p:cNvPr id="8" name="226A03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4839" y="954770"/>
            <a:ext cx="5585896" cy="31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EXAMPLE</a:t>
            </a:r>
            <a:endParaRPr lang="en-SG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1" y="727592"/>
            <a:ext cx="4724400" cy="505408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Inkjet Printer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Digital control architecture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Microcontroller based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Communications: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USB (parallel) port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Bluetooth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LAN port</a:t>
            </a:r>
          </a:p>
          <a:p>
            <a:pPr lvl="3">
              <a:lnSpc>
                <a:spcPct val="150000"/>
              </a:lnSpc>
            </a:pPr>
            <a:r>
              <a:rPr lang="en-US" dirty="0" err="1"/>
              <a:t>WiFi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sz="1700" dirty="0"/>
              <a:t>Graphics Display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Simple LCD to high definition LED</a:t>
            </a:r>
            <a:endParaRPr lang="en-SG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6182" b="6210"/>
          <a:stretch/>
        </p:blipFill>
        <p:spPr bwMode="auto">
          <a:xfrm>
            <a:off x="4929859" y="3565384"/>
            <a:ext cx="3609365" cy="2675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91" y="967667"/>
            <a:ext cx="3618634" cy="24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rial ro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1629234"/>
            <a:ext cx="5613400" cy="3157537"/>
          </a:xfrm>
          <a:prstGeom prst="rect">
            <a:avLst/>
          </a:prstGeom>
        </p:spPr>
      </p:pic>
      <p:pic>
        <p:nvPicPr>
          <p:cNvPr id="3" name="Parallel manipulat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4565" y="1735151"/>
            <a:ext cx="5236802" cy="29457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EXAMPLE</a:t>
            </a:r>
            <a:endParaRPr lang="en-SG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robot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9501" y="5193171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Robot</a:t>
            </a:r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5512378" y="519317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Parallel Robot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393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SYSTEMS DESIGN STEPS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33425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To understand the task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To decide on the type of mechatronics component: digital control architecture, actuators, sensors, etc.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To look for the components with the suitable specifications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To ensure compatibility of components: interfacing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To construct hardware prototype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To </a:t>
            </a:r>
            <a:r>
              <a:rPr lang="en-US" sz="1800" dirty="0" err="1"/>
              <a:t>programme</a:t>
            </a:r>
            <a:r>
              <a:rPr lang="en-US" sz="1800" dirty="0"/>
              <a:t> software / firmware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898102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733425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sz="1800" dirty="0"/>
              <a:t>What is a Mechatronics system? 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Systems – definition and example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Mechatronics System Components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Mechatronics System Examples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Mechatronics System Design Steps</a:t>
            </a:r>
          </a:p>
          <a:p>
            <a:pPr eaLnBrk="1" hangingPunct="1">
              <a:lnSpc>
                <a:spcPct val="200000"/>
              </a:lnSpc>
            </a:pPr>
            <a:endParaRPr lang="en-US" sz="1800" dirty="0"/>
          </a:p>
          <a:p>
            <a:pPr eaLnBrk="1" hangingPunct="1">
              <a:lnSpc>
                <a:spcPct val="200000"/>
              </a:lnSpc>
            </a:pPr>
            <a:endParaRPr lang="en-US" sz="1800" dirty="0"/>
          </a:p>
          <a:p>
            <a:pPr algn="ctr" eaLnBrk="1" hangingPunct="1">
              <a:lnSpc>
                <a:spcPct val="200000"/>
              </a:lnSpc>
              <a:buFont typeface="Wingdings" pitchFamily="2" charset="2"/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algn="ctr" eaLnBrk="1" hangingPunct="1">
              <a:lnSpc>
                <a:spcPct val="200000"/>
              </a:lnSpc>
              <a:buFont typeface="Wingdings" pitchFamily="2" charset="2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ATTRIBUTIONS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733425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SG" sz="1800" dirty="0"/>
              <a:t>By </a:t>
            </a:r>
            <a:r>
              <a:rPr lang="en-SG" sz="1800" dirty="0" err="1"/>
              <a:t>KaiLumtec</a:t>
            </a:r>
            <a:r>
              <a:rPr lang="en-SG" sz="1800" dirty="0"/>
              <a:t> (Own work) [CC BY-SA 3.0 (http://creativecommons.org/licenses/by-sa/3.0)], via Wikimedia Commons</a:t>
            </a:r>
          </a:p>
          <a:p>
            <a:pPr eaLnBrk="1" hangingPunct="1">
              <a:lnSpc>
                <a:spcPct val="200000"/>
              </a:lnSpc>
            </a:pPr>
            <a:r>
              <a:rPr lang="en-SG" sz="1800" dirty="0"/>
              <a:t>By </a:t>
            </a:r>
            <a:r>
              <a:rPr lang="en-SG" sz="1800" dirty="0" err="1"/>
              <a:t>oomlout</a:t>
            </a:r>
            <a:r>
              <a:rPr lang="en-SG" sz="1800" dirty="0"/>
              <a:t> (16x2 LCD Display - LCDD-01) [CC BY-SA 2.0 (http://creativecommons.org/licenses/by-sa/2.0)], via Wikimedia Commons</a:t>
            </a:r>
          </a:p>
          <a:p>
            <a:pPr eaLnBrk="1" hangingPunct="1">
              <a:lnSpc>
                <a:spcPct val="200000"/>
              </a:lnSpc>
            </a:pPr>
            <a:endParaRPr lang="en-SG" sz="1800" dirty="0"/>
          </a:p>
          <a:p>
            <a:pPr marL="0" indent="0" eaLnBrk="1" hangingPunct="1">
              <a:lnSpc>
                <a:spcPct val="200000"/>
              </a:lnSpc>
              <a:buNone/>
            </a:pPr>
            <a:r>
              <a:rPr lang="en-SG" sz="1800" dirty="0"/>
              <a:t>    </a:t>
            </a:r>
          </a:p>
          <a:p>
            <a:pPr eaLnBrk="1" hangingPunct="1">
              <a:lnSpc>
                <a:spcPct val="200000"/>
              </a:lnSpc>
            </a:pPr>
            <a:endParaRPr lang="en-US" sz="1800" dirty="0"/>
          </a:p>
          <a:p>
            <a:pPr eaLnBrk="1" hangingPunct="1">
              <a:lnSpc>
                <a:spcPct val="200000"/>
              </a:lnSpc>
            </a:pPr>
            <a:endParaRPr lang="en-US" sz="1800" dirty="0"/>
          </a:p>
          <a:p>
            <a:pPr algn="ctr" eaLnBrk="1" hangingPunct="1">
              <a:lnSpc>
                <a:spcPct val="200000"/>
              </a:lnSpc>
              <a:buFont typeface="Wingdings" pitchFamily="2" charset="2"/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algn="ctr" eaLnBrk="1" hangingPunct="1">
              <a:lnSpc>
                <a:spcPct val="200000"/>
              </a:lnSpc>
              <a:buFont typeface="Wingdings" pitchFamily="2" charset="2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3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SCOPE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723122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sz="1700" dirty="0"/>
              <a:t>We shall learn sufficient details to understand the components of a mechatronics system and the techniques required to accomplish mechatronic tasks effectively</a:t>
            </a:r>
          </a:p>
          <a:p>
            <a:pPr eaLnBrk="1" hangingPunct="1">
              <a:lnSpc>
                <a:spcPct val="200000"/>
              </a:lnSpc>
            </a:pPr>
            <a:endParaRPr lang="en-US" sz="1700" dirty="0"/>
          </a:p>
          <a:p>
            <a:pPr eaLnBrk="1" hangingPunct="1">
              <a:lnSpc>
                <a:spcPct val="200000"/>
              </a:lnSpc>
            </a:pPr>
            <a:r>
              <a:rPr lang="en-US" sz="1700" dirty="0"/>
              <a:t>We shall</a:t>
            </a:r>
            <a:r>
              <a:rPr lang="en-US" sz="1700" i="1" dirty="0"/>
              <a:t> not</a:t>
            </a:r>
            <a:r>
              <a:rPr lang="en-US" sz="1700" dirty="0"/>
              <a:t> learn all the low level details,  architecture and manufacturing process of the electronic/electrical components as required by Electrical &amp; Computer engineers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04462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i="1" dirty="0" err="1"/>
              <a:t>Mecha</a:t>
            </a:r>
            <a:r>
              <a:rPr lang="en-US" sz="1800" dirty="0" err="1"/>
              <a:t>-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nical</a:t>
            </a:r>
            <a:r>
              <a:rPr lang="en-US" sz="1800" dirty="0"/>
              <a:t> +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Elec</a:t>
            </a:r>
            <a:r>
              <a:rPr lang="en-US" sz="1800" dirty="0"/>
              <a:t>-</a:t>
            </a:r>
            <a:r>
              <a:rPr lang="en-US" sz="1800" i="1" dirty="0" err="1"/>
              <a:t>tronics</a:t>
            </a:r>
            <a:endParaRPr lang="en-US" sz="1800" dirty="0"/>
          </a:p>
          <a:p>
            <a:pPr lvl="1">
              <a:lnSpc>
                <a:spcPct val="200000"/>
              </a:lnSpc>
            </a:pPr>
            <a:r>
              <a:rPr lang="en-US" sz="1700" dirty="0"/>
              <a:t>A term coined in Japan in 1960s</a:t>
            </a:r>
          </a:p>
          <a:p>
            <a:pPr lvl="1">
              <a:lnSpc>
                <a:spcPct val="200000"/>
              </a:lnSpc>
            </a:pPr>
            <a:endParaRPr lang="en-US" sz="1700" dirty="0"/>
          </a:p>
          <a:p>
            <a:pPr>
              <a:lnSpc>
                <a:spcPct val="200000"/>
              </a:lnSpc>
            </a:pPr>
            <a:r>
              <a:rPr lang="en-US" sz="1800" dirty="0"/>
              <a:t>A interdisciplinary field of engineering dealing with the design of products whose function relies on the integration of mechanical and electronics components coordinated by a control architecture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418064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</a:t>
            </a:r>
            <a:endParaRPr lang="en-SG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266701" y="1110956"/>
            <a:ext cx="8229600" cy="485013"/>
          </a:xfrm>
          <a:prstGeom prst="rect">
            <a:avLst/>
          </a:prstGeom>
        </p:spPr>
        <p:txBody>
          <a:bodyPr/>
          <a:lstStyle/>
          <a:p>
            <a:pPr marL="342855" lvl="1" indent="0">
              <a:lnSpc>
                <a:spcPct val="150000"/>
              </a:lnSpc>
              <a:buNone/>
            </a:pPr>
            <a:r>
              <a:rPr lang="en-US" sz="1700" dirty="0"/>
              <a:t>A combination of related parts organized into a complex whole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/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152401" y="729216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52401" y="2077827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System science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137517" y="3871563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System engineering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266701" y="2459567"/>
            <a:ext cx="8229600" cy="887381"/>
          </a:xfrm>
          <a:prstGeom prst="rect">
            <a:avLst/>
          </a:prstGeom>
        </p:spPr>
        <p:txBody>
          <a:bodyPr/>
          <a:lstStyle/>
          <a:p>
            <a:pPr marL="342855" lvl="1" indent="0">
              <a:lnSpc>
                <a:spcPct val="150000"/>
              </a:lnSpc>
              <a:buNone/>
            </a:pPr>
            <a:r>
              <a:rPr lang="en-US" sz="1700" dirty="0"/>
              <a:t>An interdisciplinary field of science that studies the nature of complex systems</a:t>
            </a:r>
          </a:p>
          <a:p>
            <a:pPr>
              <a:lnSpc>
                <a:spcPct val="150000"/>
              </a:lnSpc>
            </a:pPr>
            <a:endParaRPr lang="en-US" sz="1700" dirty="0"/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>
          <a:xfrm>
            <a:off x="266701" y="4253303"/>
            <a:ext cx="8229600" cy="973933"/>
          </a:xfrm>
          <a:prstGeom prst="rect">
            <a:avLst/>
          </a:prstGeom>
        </p:spPr>
        <p:txBody>
          <a:bodyPr/>
          <a:lstStyle/>
          <a:p>
            <a:pPr marL="342855" lvl="1" indent="0">
              <a:lnSpc>
                <a:spcPct val="150000"/>
              </a:lnSpc>
              <a:buNone/>
            </a:pPr>
            <a:r>
              <a:rPr lang="en-US" sz="1700" dirty="0"/>
              <a:t>An interdisciplinary field of engineering that focuses on how complex  systems should be designed, engineered and managed</a:t>
            </a:r>
          </a:p>
        </p:txBody>
      </p:sp>
    </p:spTree>
    <p:extLst>
      <p:ext uri="{BB962C8B-B14F-4D97-AF65-F5344CB8AC3E}">
        <p14:creationId xmlns:p14="http://schemas.microsoft.com/office/powerpoint/2010/main" val="144888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</a:t>
            </a:r>
            <a:endParaRPr lang="en-SG" dirty="0"/>
          </a:p>
        </p:txBody>
      </p:sp>
      <p:pic>
        <p:nvPicPr>
          <p:cNvPr id="8" name="Picture 1026" descr="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4" t="37921" r="14340" b="52010"/>
          <a:stretch>
            <a:fillRect/>
          </a:stretch>
        </p:blipFill>
        <p:spPr bwMode="auto">
          <a:xfrm>
            <a:off x="1255713" y="3159398"/>
            <a:ext cx="6907212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1201040" y="5179904"/>
            <a:ext cx="6741919" cy="369332"/>
            <a:chOff x="966860" y="5026962"/>
            <a:chExt cx="6741919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3169732" y="5026962"/>
              <a:ext cx="2336175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Signal Processor</a:t>
              </a:r>
            </a:p>
          </p:txBody>
        </p:sp>
        <p:cxnSp>
          <p:nvCxnSpPr>
            <p:cNvPr id="12" name="Straight Arrow Connector 11"/>
            <p:cNvCxnSpPr>
              <a:stCxn id="14" idx="3"/>
              <a:endCxn id="10" idx="1"/>
            </p:cNvCxnSpPr>
            <p:nvPr/>
          </p:nvCxnSpPr>
          <p:spPr>
            <a:xfrm>
              <a:off x="2435441" y="5211628"/>
              <a:ext cx="7342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3"/>
              <a:endCxn id="18" idx="1"/>
            </p:cNvCxnSpPr>
            <p:nvPr/>
          </p:nvCxnSpPr>
          <p:spPr>
            <a:xfrm>
              <a:off x="5505907" y="5211628"/>
              <a:ext cx="7342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966860" y="5026962"/>
              <a:ext cx="1468581" cy="36933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dirty="0"/>
                <a:t>Transducer</a:t>
              </a: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6240198" y="5026962"/>
              <a:ext cx="1468581" cy="36933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dirty="0"/>
                <a:t>Recorder</a:t>
              </a:r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>
          <a:xfrm>
            <a:off x="260663" y="1110956"/>
            <a:ext cx="8540438" cy="1665902"/>
          </a:xfrm>
          <a:prstGeom prst="rect">
            <a:avLst/>
          </a:prstGeom>
        </p:spPr>
        <p:txBody>
          <a:bodyPr/>
          <a:lstStyle/>
          <a:p>
            <a:pPr marL="342855" lvl="1" indent="0">
              <a:lnSpc>
                <a:spcPct val="200000"/>
              </a:lnSpc>
              <a:buNone/>
            </a:pPr>
            <a:r>
              <a:rPr lang="en-US" sz="1700" dirty="0"/>
              <a:t>A system that presents an observer with a numerical value that represents the state or change of a variable of a process, machine or system being measured</a:t>
            </a:r>
          </a:p>
          <a:p>
            <a:pPr marL="0" indent="0">
              <a:lnSpc>
                <a:spcPct val="200000"/>
              </a:lnSpc>
              <a:buNone/>
            </a:pPr>
            <a:endParaRPr lang="en-SG" sz="1700" dirty="0"/>
          </a:p>
        </p:txBody>
      </p:sp>
      <p:sp>
        <p:nvSpPr>
          <p:cNvPr id="26" name="Content Placeholder 9"/>
          <p:cNvSpPr txBox="1">
            <a:spLocks/>
          </p:cNvSpPr>
          <p:nvPr/>
        </p:nvSpPr>
        <p:spPr>
          <a:xfrm>
            <a:off x="152401" y="729216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Measurement system</a:t>
            </a:r>
          </a:p>
        </p:txBody>
      </p:sp>
    </p:spTree>
    <p:extLst>
      <p:ext uri="{BB962C8B-B14F-4D97-AF65-F5344CB8AC3E}">
        <p14:creationId xmlns:p14="http://schemas.microsoft.com/office/powerpoint/2010/main" val="4010999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</a:t>
            </a:r>
            <a:endParaRPr lang="en-SG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Actuation system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14326" y="1060805"/>
            <a:ext cx="8229600" cy="197427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5" lvl="1" indent="0">
              <a:lnSpc>
                <a:spcPct val="200000"/>
              </a:lnSpc>
              <a:buNone/>
            </a:pPr>
            <a:r>
              <a:rPr lang="en-US" sz="1700" dirty="0"/>
              <a:t>A system that converts one form of energy (e.g. electrical, chemical, etc.) to another to perform mechanical work (e.g. movement, heat, etc.).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82225" y="3191747"/>
            <a:ext cx="4781550" cy="1183682"/>
            <a:chOff x="887899" y="4965166"/>
            <a:chExt cx="4781550" cy="1183682"/>
          </a:xfrm>
        </p:grpSpPr>
        <p:sp>
          <p:nvSpPr>
            <p:cNvPr id="23" name="TextBox 22"/>
            <p:cNvSpPr txBox="1"/>
            <p:nvPr/>
          </p:nvSpPr>
          <p:spPr>
            <a:xfrm>
              <a:off x="2078524" y="5095080"/>
              <a:ext cx="2371725" cy="64633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Actuation System</a:t>
              </a:r>
            </a:p>
            <a:p>
              <a:pPr algn="ctr">
                <a:defRPr/>
              </a:pPr>
              <a:r>
                <a:rPr lang="en-US" dirty="0"/>
                <a:t>e.g. Motor </a:t>
              </a:r>
            </a:p>
          </p:txBody>
        </p:sp>
        <p:sp>
          <p:nvSpPr>
            <p:cNvPr id="24" name="TextBox 10"/>
            <p:cNvSpPr txBox="1">
              <a:spLocks noChangeArrowheads="1"/>
            </p:cNvSpPr>
            <p:nvPr/>
          </p:nvSpPr>
          <p:spPr bwMode="auto">
            <a:xfrm>
              <a:off x="4522788" y="5502517"/>
              <a:ext cx="1146661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Rotation</a:t>
              </a:r>
            </a:p>
          </p:txBody>
        </p:sp>
        <p:cxnSp>
          <p:nvCxnSpPr>
            <p:cNvPr id="25" name="Straight Arrow Connector 24"/>
            <p:cNvCxnSpPr>
              <a:endCxn id="23" idx="1"/>
            </p:cNvCxnSpPr>
            <p:nvPr/>
          </p:nvCxnSpPr>
          <p:spPr>
            <a:xfrm>
              <a:off x="887899" y="5418246"/>
              <a:ext cx="11906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3"/>
            </p:cNvCxnSpPr>
            <p:nvPr/>
          </p:nvCxnSpPr>
          <p:spPr>
            <a:xfrm>
              <a:off x="4450249" y="5418246"/>
              <a:ext cx="12192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1058601" y="4965166"/>
              <a:ext cx="103998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Input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/>
          </p:nvSpPr>
          <p:spPr bwMode="auto">
            <a:xfrm>
              <a:off x="4522788" y="4965166"/>
              <a:ext cx="1016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Output</a:t>
              </a:r>
            </a:p>
          </p:txBody>
        </p:sp>
        <p:sp>
          <p:nvSpPr>
            <p:cNvPr id="29" name="TextBox 10"/>
            <p:cNvSpPr txBox="1">
              <a:spLocks noChangeArrowheads="1"/>
            </p:cNvSpPr>
            <p:nvPr/>
          </p:nvSpPr>
          <p:spPr bwMode="auto">
            <a:xfrm>
              <a:off x="887899" y="5502517"/>
              <a:ext cx="121068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Electrical Power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342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</a:t>
            </a:r>
            <a:endParaRPr lang="en-SG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Control system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270614" y="1021842"/>
            <a:ext cx="8568586" cy="3394977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 system to modify one or more measurable parameters of a plant or process to achieve desired output(s), E.g. A central heating system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i="1" dirty="0"/>
              <a:t>Input</a:t>
            </a:r>
            <a:r>
              <a:rPr lang="en-US" sz="1700" dirty="0"/>
              <a:t>: electrical power; </a:t>
            </a:r>
            <a:r>
              <a:rPr lang="en-US" sz="1700" i="1" dirty="0"/>
              <a:t>Actuation system</a:t>
            </a:r>
            <a:r>
              <a:rPr lang="en-US" sz="1700" dirty="0"/>
              <a:t>: heating coil, blower; </a:t>
            </a:r>
            <a:r>
              <a:rPr lang="en-US" sz="1700" i="1" dirty="0"/>
              <a:t>Plant</a:t>
            </a:r>
            <a:r>
              <a:rPr lang="en-US" sz="1700" dirty="0"/>
              <a:t>: environment / room; </a:t>
            </a:r>
            <a:r>
              <a:rPr lang="en-US" sz="1700" i="1" dirty="0"/>
              <a:t>Measurement system</a:t>
            </a:r>
            <a:r>
              <a:rPr lang="en-US" sz="1700" dirty="0"/>
              <a:t>: temperature sensor; </a:t>
            </a:r>
            <a:r>
              <a:rPr lang="en-US" sz="1700" i="1" dirty="0"/>
              <a:t>Output</a:t>
            </a:r>
            <a:r>
              <a:rPr lang="en-US" sz="1700" dirty="0"/>
              <a:t>: desired temperature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785470" y="4240356"/>
            <a:ext cx="7573059" cy="1723015"/>
            <a:chOff x="779175" y="4336473"/>
            <a:chExt cx="7573059" cy="1723015"/>
          </a:xfrm>
        </p:grpSpPr>
        <p:sp>
          <p:nvSpPr>
            <p:cNvPr id="40" name="TextBox 39"/>
            <p:cNvSpPr txBox="1"/>
            <p:nvPr/>
          </p:nvSpPr>
          <p:spPr>
            <a:xfrm>
              <a:off x="4605338" y="5221288"/>
              <a:ext cx="2147887" cy="3698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/>
                <a:t>Plant / Process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47876" y="5219700"/>
              <a:ext cx="2279650" cy="36988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Actuation System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781175" y="4336473"/>
              <a:ext cx="5203825" cy="1723015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TextBox 10"/>
            <p:cNvSpPr txBox="1">
              <a:spLocks noChangeArrowheads="1"/>
            </p:cNvSpPr>
            <p:nvPr/>
          </p:nvSpPr>
          <p:spPr bwMode="auto">
            <a:xfrm>
              <a:off x="3392488" y="5651500"/>
              <a:ext cx="19732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Control System</a:t>
              </a:r>
            </a:p>
          </p:txBody>
        </p:sp>
        <p:cxnSp>
          <p:nvCxnSpPr>
            <p:cNvPr id="44" name="Straight Arrow Connector 43"/>
            <p:cNvCxnSpPr>
              <a:stCxn id="47" idx="3"/>
              <a:endCxn id="41" idx="1"/>
            </p:cNvCxnSpPr>
            <p:nvPr/>
          </p:nvCxnSpPr>
          <p:spPr>
            <a:xfrm flipV="1">
              <a:off x="1583316" y="5404644"/>
              <a:ext cx="464560" cy="64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0" idx="3"/>
              <a:endCxn id="48" idx="1"/>
            </p:cNvCxnSpPr>
            <p:nvPr/>
          </p:nvCxnSpPr>
          <p:spPr>
            <a:xfrm>
              <a:off x="6753225" y="5406232"/>
              <a:ext cx="583009" cy="48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10800000" flipH="1">
              <a:off x="4340225" y="5408613"/>
              <a:ext cx="2524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6"/>
            <p:cNvSpPr txBox="1">
              <a:spLocks noChangeArrowheads="1"/>
            </p:cNvSpPr>
            <p:nvPr/>
          </p:nvSpPr>
          <p:spPr bwMode="auto">
            <a:xfrm>
              <a:off x="779175" y="5226154"/>
              <a:ext cx="804141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Input</a:t>
              </a:r>
            </a:p>
          </p:txBody>
        </p:sp>
        <p:sp>
          <p:nvSpPr>
            <p:cNvPr id="48" name="TextBox 17"/>
            <p:cNvSpPr txBox="1">
              <a:spLocks noChangeArrowheads="1"/>
            </p:cNvSpPr>
            <p:nvPr/>
          </p:nvSpPr>
          <p:spPr bwMode="auto">
            <a:xfrm>
              <a:off x="7336234" y="5087933"/>
              <a:ext cx="1016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Desired Output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3778" y="4540827"/>
              <a:ext cx="2958398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Measurement System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5365750" y="4910159"/>
              <a:ext cx="0" cy="31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3602182" y="4910159"/>
              <a:ext cx="0" cy="31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75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66724</TotalTime>
  <Words>1599</Words>
  <Application>Microsoft Office PowerPoint</Application>
  <PresentationFormat>On-screen Show (4:3)</PresentationFormat>
  <Paragraphs>264</Paragraphs>
  <Slides>36</Slides>
  <Notes>1</Notes>
  <HiddenSlides>0</HiddenSlides>
  <MMClips>5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Times New Roman</vt:lpstr>
      <vt:lpstr>Verdana</vt:lpstr>
      <vt:lpstr>Verdana</vt:lpstr>
      <vt:lpstr>Verdana</vt:lpstr>
      <vt:lpstr>Wingdings</vt:lpstr>
      <vt:lpstr>Office Theme</vt:lpstr>
      <vt:lpstr>Equation</vt:lpstr>
      <vt:lpstr>Photo Editor Photo</vt:lpstr>
      <vt:lpstr>PowerPoint Presentation</vt:lpstr>
      <vt:lpstr>TEXTBOOKS, LECTURE SLIDES AND HANDOUTS</vt:lpstr>
      <vt:lpstr>COURSE OBJECTIVES</vt:lpstr>
      <vt:lpstr>SCOPE</vt:lpstr>
      <vt:lpstr>MECHATRONICS</vt:lpstr>
      <vt:lpstr>SYSTEM</vt:lpstr>
      <vt:lpstr>SYSTEM</vt:lpstr>
      <vt:lpstr>SYSTEM</vt:lpstr>
      <vt:lpstr>SYSTEM</vt:lpstr>
      <vt:lpstr>MECHATRONIC SYSTEM COMPONENTS</vt:lpstr>
      <vt:lpstr>MECHATRONIC SYSTEM COMPONENTS</vt:lpstr>
      <vt:lpstr>MECHATRONIC SYSTEM COMPONENTS</vt:lpstr>
      <vt:lpstr>MECHATRONIC SYSTEM COMPONENTS</vt:lpstr>
      <vt:lpstr>MECHATRONIC SYSTEM COMPONENTS</vt:lpstr>
      <vt:lpstr>MECHATRONICS SYSTEM COMPONENTS</vt:lpstr>
      <vt:lpstr>MECHATRONICS SYSTEM COMPONENTS</vt:lpstr>
      <vt:lpstr>MECHATRONICS SYSTEM COMPONENTS</vt:lpstr>
      <vt:lpstr>EMBEDDED SYSTEMS</vt:lpstr>
      <vt:lpstr>GENERAL PURPOSE COMPUTERS</vt:lpstr>
      <vt:lpstr>BASIC COMPUTER STRUCTURE</vt:lpstr>
      <vt:lpstr>BASIC COMPUTER STRUCTURE</vt:lpstr>
      <vt:lpstr>CENTRAL PROCESSING UNIT (CPU)</vt:lpstr>
      <vt:lpstr>MEMORY</vt:lpstr>
      <vt:lpstr>SOFTWARE</vt:lpstr>
      <vt:lpstr>MECHATRONIC SYSTEM COMPONENTS</vt:lpstr>
      <vt:lpstr>MECHATRONIC SYSTEM EXAMPLE</vt:lpstr>
      <vt:lpstr>MECHATRONICS SYSTEM EXAMPLE</vt:lpstr>
      <vt:lpstr>MECHATRONICS SYSTEM EXAMPLE</vt:lpstr>
      <vt:lpstr>MECHATRONICS SYSTEM EXAMPLE</vt:lpstr>
      <vt:lpstr>MECHATRONICS SYSTEM EXAMPLE</vt:lpstr>
      <vt:lpstr>MECHATRONICS SYSTEM EXAMPLE</vt:lpstr>
      <vt:lpstr>MECHATRONICS SYSTEM EXAMPLE</vt:lpstr>
      <vt:lpstr>MECHATRONICS SYSTEM EXAMPLE</vt:lpstr>
      <vt:lpstr>MECHATRONICS SYSTEMS DESIGN STEPS</vt:lpstr>
      <vt:lpstr>SUMMARY</vt:lpstr>
      <vt:lpstr>ATTRIBUTIONS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M466 Mechanism Design Part II – Analytical Synthesis</dc:title>
  <dc:creator>Wei Tech Ang</dc:creator>
  <cp:lastModifiedBy>Ang Wei Tech (Assoc Prof)</cp:lastModifiedBy>
  <cp:revision>306</cp:revision>
  <dcterms:created xsi:type="dcterms:W3CDTF">2005-01-13T07:41:16Z</dcterms:created>
  <dcterms:modified xsi:type="dcterms:W3CDTF">2021-01-09T09:29:42Z</dcterms:modified>
</cp:coreProperties>
</file>